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12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11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TinyVitals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Newborn Health Screening from a Simple Photo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2E8D5-4E34-441E-D3D7-21442EDC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817" y="7057861"/>
            <a:ext cx="2743583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1444" y="1821096"/>
            <a:ext cx="7955314" cy="3227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600"/>
              </a:lnSpc>
              <a:buNone/>
            </a:pPr>
            <a:r>
              <a:rPr lang="en-US" sz="13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TinyVitals</a:t>
            </a:r>
            <a:endParaRPr lang="en-US" sz="13250" dirty="0"/>
          </a:p>
        </p:txBody>
      </p:sp>
      <p:sp>
        <p:nvSpPr>
          <p:cNvPr id="4" name="Text 1"/>
          <p:cNvSpPr/>
          <p:nvPr/>
        </p:nvSpPr>
        <p:spPr>
          <a:xfrm>
            <a:off x="787241" y="5174932"/>
            <a:ext cx="7569517" cy="112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Making Newborn Healthcare More Accessible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787241" y="6637020"/>
            <a:ext cx="756951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detection saves lives. Technology makes it possible.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7241" y="7249835"/>
            <a:ext cx="756951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7028"/>
            <a:ext cx="61061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 We're Solving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980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Limited Access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6212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Rural healthcare facilities often lack specialized pediatric diagnostic equipment and trained specialists for early newborn screening.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4980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Critical Window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556212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first days of life are crucial. Early detection of conditions like jaundice can prevent serious complications and save lives.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4980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Resource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556212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health workers in low-resource settings need accessible tools to support clinical decision-making for newborn care.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E5EAF-D826-2650-A78F-EAB39B291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817" y="7013734"/>
            <a:ext cx="2743583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2982"/>
            <a:ext cx="80086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Solution: Accessible AI Screening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973586"/>
            <a:ext cx="4196358" cy="3302913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20040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387447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07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Simple Photo Upload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9807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Healthcare workers or parents capture a photo using any smartphone camera through our web interface.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73586"/>
            <a:ext cx="4196358" cy="3302913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20040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387447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107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AI-Powered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59807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machine learning models analyze visible health indicators in seconds with medical-grade accuracy.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73586"/>
            <a:ext cx="4196358" cy="3302913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20040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387447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107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Clear Results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59807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Instant diagnosis with confidence scores, plain-language explanations, and actionable next steps for care.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27BC79-BA6D-7E33-424D-63ED098C0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6817" y="7057861"/>
            <a:ext cx="2743583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6857"/>
            <a:ext cx="4204573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TinyVitals Works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1492329"/>
            <a:ext cx="1028343" cy="1234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3816" y="169795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Upload Image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3816" y="2142530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uploads baby photo through React web interface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" y="2726412"/>
            <a:ext cx="1028343" cy="1234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816" y="293203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3816" y="3376613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 backend standardizes and prepares image data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52" y="3960495"/>
            <a:ext cx="1028343" cy="1234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816" y="416611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Classification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3816" y="4610695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MobileNetV2 analyzes health indicators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52" y="5194578"/>
            <a:ext cx="1028343" cy="12340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816" y="540019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Explanation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53816" y="5844778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Gemini generates clear medical guidance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52" y="6428661"/>
            <a:ext cx="1028343" cy="123408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3816" y="663428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Display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953816" y="7078861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Diagnosis with confidence score and advice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5C67D6-E5AE-0501-BDB6-724513874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6817" y="7015826"/>
            <a:ext cx="2743583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52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670" y="2617113"/>
            <a:ext cx="9186743" cy="1072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400"/>
              </a:lnSpc>
              <a:buNone/>
            </a:pPr>
            <a:r>
              <a:rPr lang="en-US" sz="6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Architecture</a:t>
            </a:r>
            <a:endParaRPr lang="en-US" sz="6750" dirty="0"/>
          </a:p>
        </p:txBody>
      </p:sp>
      <p:sp>
        <p:nvSpPr>
          <p:cNvPr id="4" name="Shape 1"/>
          <p:cNvSpPr/>
          <p:nvPr/>
        </p:nvSpPr>
        <p:spPr>
          <a:xfrm>
            <a:off x="600670" y="3947041"/>
            <a:ext cx="6628686" cy="1823561"/>
          </a:xfrm>
          <a:prstGeom prst="roundRect">
            <a:avLst>
              <a:gd name="adj" fmla="val 847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3530" y="3969901"/>
            <a:ext cx="6582966" cy="514826"/>
          </a:xfrm>
          <a:prstGeom prst="roundRect">
            <a:avLst>
              <a:gd name="adj" fmla="val 24674"/>
            </a:avLst>
          </a:prstGeom>
          <a:solidFill>
            <a:srgbClr val="CEE6F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6307" y="4098608"/>
            <a:ext cx="257413" cy="2574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5099" y="4656296"/>
            <a:ext cx="2145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95099" y="5027295"/>
            <a:ext cx="6239828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React-based web application providing intuitive user interface accessible from any device with a browser.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400925" y="3947041"/>
            <a:ext cx="6628805" cy="1823561"/>
          </a:xfrm>
          <a:prstGeom prst="roundRect">
            <a:avLst>
              <a:gd name="adj" fmla="val 847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423785" y="3969901"/>
            <a:ext cx="6583085" cy="514826"/>
          </a:xfrm>
          <a:prstGeom prst="roundRect">
            <a:avLst>
              <a:gd name="adj" fmla="val 24674"/>
            </a:avLst>
          </a:prstGeom>
          <a:solidFill>
            <a:srgbClr val="CEE6F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6561" y="4098608"/>
            <a:ext cx="257413" cy="2574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95354" y="4656296"/>
            <a:ext cx="2145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595354" y="5027295"/>
            <a:ext cx="6239947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 handles requests, image preprocessing with Pillow/OpenCV, and coordinates ML model inference.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00670" y="5942171"/>
            <a:ext cx="6628686" cy="1823561"/>
          </a:xfrm>
          <a:prstGeom prst="roundRect">
            <a:avLst>
              <a:gd name="adj" fmla="val 847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23530" y="5965031"/>
            <a:ext cx="6582966" cy="514826"/>
          </a:xfrm>
          <a:prstGeom prst="roundRect">
            <a:avLst>
              <a:gd name="adj" fmla="val 24674"/>
            </a:avLst>
          </a:prstGeom>
          <a:solidFill>
            <a:srgbClr val="CEE6FD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6307" y="6093738"/>
            <a:ext cx="257413" cy="25741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5099" y="6651427"/>
            <a:ext cx="2145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Engine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95099" y="7022425"/>
            <a:ext cx="6239828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TensorFlow with MobileNetV2 transfer learning for efficient, accurate health condition classification.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7400925" y="5942171"/>
            <a:ext cx="6628805" cy="1823561"/>
          </a:xfrm>
          <a:prstGeom prst="roundRect">
            <a:avLst>
              <a:gd name="adj" fmla="val 847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423785" y="5965031"/>
            <a:ext cx="6583085" cy="514826"/>
          </a:xfrm>
          <a:prstGeom prst="roundRect">
            <a:avLst>
              <a:gd name="adj" fmla="val 24674"/>
            </a:avLst>
          </a:prstGeom>
          <a:solidFill>
            <a:srgbClr val="CEE6FD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86561" y="6093738"/>
            <a:ext cx="257413" cy="25741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95354" y="6651427"/>
            <a:ext cx="2145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Assistant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7595354" y="7022425"/>
            <a:ext cx="6239947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Gemini API generates plain-language medical explanations and personalized care recommendations.</a:t>
            </a:r>
            <a:endParaRPr lang="en-US" sz="13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C39A58-07FF-4804-56A2-042C51B1EC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86817" y="7810920"/>
            <a:ext cx="2743583" cy="4132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58775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Detection Capabilities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2586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203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Jaundice Detection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2784872"/>
            <a:ext cx="292322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yellowing of skin and eyes indicating elevated bilirubin levels requiring immediate attention.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737616" y="212586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5474732" y="2203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 Assessment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732" y="2784872"/>
            <a:ext cx="29233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Evaluates overall newborn wellness indicators including skin tone, alertness, and visible distress signs.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0530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130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Confidence Scoring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712023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percentage-based confidence metrics to help healthcare workers prioritize cases and make informed decisions.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6504AE-F47D-DF23-B46E-EA315A4E8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817" y="7057861"/>
            <a:ext cx="2743583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5723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Our Approach Works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55232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 Inference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0958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MobileNetV2 architecture delivers results in under 3 seconds, enabling real-time screening during clinical visits.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1855232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Device Accessible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30958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Web-based platform works on smartphones, tablets, and computers without requiring app installation or high-end hardware.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85191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15846"/>
            <a:ext cx="2958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Google ML Ecosystem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06264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Leverages TensorFlow's proven reliability and Gemini's advanced language understanding for medical communication.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85191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15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Lightweight System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0626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for low-bandwidth environments with efficient model size and minimal data transfer requirements.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A5EF37-559B-6E7B-9E87-7124EF3EFB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6817" y="7001864"/>
            <a:ext cx="2743583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592336"/>
            <a:ext cx="429398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Roadmap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479262" y="1451015"/>
            <a:ext cx="30480" cy="6186249"/>
          </a:xfrm>
          <a:prstGeom prst="roundRect">
            <a:avLst>
              <a:gd name="adj" fmla="val 633960"/>
            </a:avLst>
          </a:prstGeom>
          <a:solidFill>
            <a:srgbClr val="B4CCE3"/>
          </a:solidFill>
          <a:ln/>
        </p:spPr>
      </p:sp>
      <p:sp>
        <p:nvSpPr>
          <p:cNvPr id="5" name="Shape 2"/>
          <p:cNvSpPr/>
          <p:nvPr/>
        </p:nvSpPr>
        <p:spPr>
          <a:xfrm>
            <a:off x="6690300" y="1677233"/>
            <a:ext cx="644009" cy="30480"/>
          </a:xfrm>
          <a:prstGeom prst="roundRect">
            <a:avLst>
              <a:gd name="adj" fmla="val 633960"/>
            </a:avLst>
          </a:prstGeom>
          <a:solidFill>
            <a:srgbClr val="B4CCE3"/>
          </a:solidFill>
          <a:ln/>
        </p:spPr>
      </p:sp>
      <p:sp>
        <p:nvSpPr>
          <p:cNvPr id="6" name="Shape 3"/>
          <p:cNvSpPr/>
          <p:nvPr/>
        </p:nvSpPr>
        <p:spPr>
          <a:xfrm>
            <a:off x="6237744" y="1451015"/>
            <a:ext cx="483037" cy="483037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7" name="Text 4"/>
          <p:cNvSpPr/>
          <p:nvPr/>
        </p:nvSpPr>
        <p:spPr>
          <a:xfrm>
            <a:off x="6318230" y="1491198"/>
            <a:ext cx="321945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52730" y="1524714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Expanded Detection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52730" y="1988820"/>
            <a:ext cx="632626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malnutrition, skin infections, and respiratory distress pattern recognition.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90300" y="3331131"/>
            <a:ext cx="644009" cy="30480"/>
          </a:xfrm>
          <a:prstGeom prst="roundRect">
            <a:avLst>
              <a:gd name="adj" fmla="val 633960"/>
            </a:avLst>
          </a:prstGeom>
          <a:solidFill>
            <a:srgbClr val="B4CCE3"/>
          </a:solidFill>
          <a:ln/>
        </p:spPr>
      </p:sp>
      <p:sp>
        <p:nvSpPr>
          <p:cNvPr id="11" name="Shape 8"/>
          <p:cNvSpPr/>
          <p:nvPr/>
        </p:nvSpPr>
        <p:spPr>
          <a:xfrm>
            <a:off x="6237744" y="3104912"/>
            <a:ext cx="483037" cy="483037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6318230" y="3145095"/>
            <a:ext cx="321945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552730" y="3178612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Offline Mode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552730" y="3642717"/>
            <a:ext cx="632626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TensorFlow Lite integration for areas with limited internet connectivity.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90300" y="4985028"/>
            <a:ext cx="644009" cy="30480"/>
          </a:xfrm>
          <a:prstGeom prst="roundRect">
            <a:avLst>
              <a:gd name="adj" fmla="val 633960"/>
            </a:avLst>
          </a:prstGeom>
          <a:solidFill>
            <a:srgbClr val="B4CCE3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7744" y="4758809"/>
            <a:ext cx="483037" cy="483037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17" name="Text 14"/>
          <p:cNvSpPr/>
          <p:nvPr/>
        </p:nvSpPr>
        <p:spPr>
          <a:xfrm>
            <a:off x="6318230" y="4798993"/>
            <a:ext cx="321945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552730" y="4832509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Multilingual Support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552730" y="5296614"/>
            <a:ext cx="632626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Local language guidance for diverse communities and health workers.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690300" y="6638925"/>
            <a:ext cx="644009" cy="30480"/>
          </a:xfrm>
          <a:prstGeom prst="roundRect">
            <a:avLst>
              <a:gd name="adj" fmla="val 633960"/>
            </a:avLst>
          </a:prstGeom>
          <a:solidFill>
            <a:srgbClr val="B4CCE3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7744" y="6412706"/>
            <a:ext cx="483037" cy="483037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sp>
        <p:nvSpPr>
          <p:cNvPr id="22" name="Text 19"/>
          <p:cNvSpPr/>
          <p:nvPr/>
        </p:nvSpPr>
        <p:spPr>
          <a:xfrm>
            <a:off x="6318230" y="6452890"/>
            <a:ext cx="321945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7552730" y="6486406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Trend Analytics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552730" y="6950512"/>
            <a:ext cx="632626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Longitudinal health data tracking to monitor infant development patterns.</a:t>
            </a:r>
            <a:endParaRPr lang="en-US" sz="16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6E78F7F-AF61-23D5-75A0-4A88A5467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817" y="7533253"/>
            <a:ext cx="2743583" cy="6867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18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Real-World Impact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8583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75%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917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Rural Coverage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0805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Percentage of underserved areas that could benefit from accessible newborn screening tools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8583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3sec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917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Analysis Time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4080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time from photo upload to receiving actionable health insights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8583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917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Equipment Cost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4080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specialized hardware required beyond existing smartphones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7519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TinyVitals empowers healthcare workers with AI-assisted decision support, improves parental awareness of critical health signs, and helps reduce preventable neonatal complications through early detection.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4A3022-8213-DECD-237D-136C31B8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6817" y="6932530"/>
            <a:ext cx="2743583" cy="11717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522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afwaansarfaraz7@gmail.com</cp:lastModifiedBy>
  <cp:revision>2</cp:revision>
  <dcterms:created xsi:type="dcterms:W3CDTF">2025-11-06T08:52:44Z</dcterms:created>
  <dcterms:modified xsi:type="dcterms:W3CDTF">2025-11-06T10:24:59Z</dcterms:modified>
</cp:coreProperties>
</file>